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04" r:id="rId3"/>
    <p:sldId id="275" r:id="rId4"/>
    <p:sldId id="279" r:id="rId5"/>
    <p:sldId id="306" r:id="rId6"/>
    <p:sldId id="266" r:id="rId7"/>
    <p:sldId id="308" r:id="rId8"/>
    <p:sldId id="309" r:id="rId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C9E-F1E5-4B43-9BA2-B01EB67E12F9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2123-4CE8-431C-9203-7F1D21B5B377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-3372"/>
            <a:ext cx="2170325" cy="6861372"/>
            <a:chOff x="0" y="-3372"/>
            <a:chExt cx="2170325" cy="686137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32174"/>
              <a:ext cx="2025747" cy="2025747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25099"/>
              <a:ext cx="2025747" cy="1345459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70558"/>
              <a:ext cx="2025747" cy="1345713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16271"/>
              <a:ext cx="2025747" cy="1341729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372"/>
              <a:ext cx="2170325" cy="1845052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 userDrawn="1"/>
        </p:nvSpPr>
        <p:spPr>
          <a:xfrm>
            <a:off x="5803271" y="6488668"/>
            <a:ext cx="638872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Service départemental d’incendie et de secours</a:t>
            </a:r>
            <a:endParaRPr lang="fr-F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C9E-F1E5-4B43-9BA2-B01EB67E12F9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2123-4CE8-431C-9203-7F1D21B5B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82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C9E-F1E5-4B43-9BA2-B01EB67E12F9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2123-4CE8-431C-9203-7F1D21B5B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81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C9E-F1E5-4B43-9BA2-B01EB67E12F9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2123-4CE8-431C-9203-7F1D21B5B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12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C9E-F1E5-4B43-9BA2-B01EB67E12F9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2123-4CE8-431C-9203-7F1D21B5B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03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C9E-F1E5-4B43-9BA2-B01EB67E12F9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2123-4CE8-431C-9203-7F1D21B5B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06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C9E-F1E5-4B43-9BA2-B01EB67E12F9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2123-4CE8-431C-9203-7F1D21B5B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1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C9E-F1E5-4B43-9BA2-B01EB67E12F9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2123-4CE8-431C-9203-7F1D21B5B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81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C9E-F1E5-4B43-9BA2-B01EB67E12F9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2123-4CE8-431C-9203-7F1D21B5B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2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C9E-F1E5-4B43-9BA2-B01EB67E12F9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2123-4CE8-431C-9203-7F1D21B5B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64C9E-F1E5-4B43-9BA2-B01EB67E12F9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2123-4CE8-431C-9203-7F1D21B5B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6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64C9E-F1E5-4B43-9BA2-B01EB67E12F9}" type="datetimeFigureOut">
              <a:rPr lang="fr-FR" smtClean="0"/>
              <a:t>22/02/2021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2123-4CE8-431C-9203-7F1D21B5B3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8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205683" y="1220789"/>
            <a:ext cx="9848850" cy="5199062"/>
          </a:xfrm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fr-FR" altLang="fr-FR" sz="2800" dirty="0" smtClean="0">
                <a:cs typeface="Arial" panose="020B0604020202020204" pitchFamily="34" charset="0"/>
              </a:rPr>
              <a:t>Contributions des communes </a:t>
            </a:r>
            <a:r>
              <a:rPr lang="fr-FR" altLang="fr-FR" sz="2800" dirty="0">
                <a:cs typeface="Arial" panose="020B0604020202020204" pitchFamily="34" charset="0"/>
              </a:rPr>
              <a:t>et EPCI</a:t>
            </a:r>
          </a:p>
          <a:p>
            <a:pPr algn="l">
              <a:spcBef>
                <a:spcPts val="0"/>
              </a:spcBef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14589" y="188914"/>
            <a:ext cx="8002587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d’orientations budgétaires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l’exercice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fr-FR" altLang="fr-F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966509" y="1968089"/>
            <a:ext cx="7807883" cy="42657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79" y="942063"/>
            <a:ext cx="976777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205683" y="1220789"/>
            <a:ext cx="9848850" cy="5199062"/>
          </a:xfrm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fr-FR" altLang="fr-FR" sz="2800" dirty="0" smtClean="0">
                <a:cs typeface="Arial" panose="020B0604020202020204" pitchFamily="34" charset="0"/>
              </a:rPr>
              <a:t>Participation du Département</a:t>
            </a:r>
            <a:endParaRPr lang="fr-FR" altLang="fr-FR" sz="2800" dirty="0"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14589" y="188914"/>
            <a:ext cx="8002587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d’orientations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udgétaires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l’exercice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fr-FR" altLang="fr-F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975466" y="1751162"/>
            <a:ext cx="8005960" cy="44943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582" y="617036"/>
            <a:ext cx="666594" cy="76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162175" y="1354119"/>
            <a:ext cx="9848850" cy="490984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fr-FR" altLang="fr-FR" sz="2800" dirty="0">
                <a:cs typeface="Arial" panose="020B0604020202020204" pitchFamily="34" charset="0"/>
              </a:rPr>
              <a:t>Contributions et </a:t>
            </a:r>
            <a:r>
              <a:rPr lang="fr-FR" altLang="fr-FR" sz="2800" dirty="0" smtClean="0">
                <a:cs typeface="Arial" panose="020B0604020202020204" pitchFamily="34" charset="0"/>
              </a:rPr>
              <a:t>participation</a:t>
            </a:r>
            <a:endParaRPr lang="fr-FR" sz="2800" dirty="0">
              <a:cs typeface="Arial" panose="020B0604020202020204" pitchFamily="34" charset="0"/>
            </a:endParaRPr>
          </a:p>
        </p:txBody>
      </p:sp>
      <p:pic>
        <p:nvPicPr>
          <p:cNvPr id="7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248132"/>
            <a:ext cx="4792021" cy="21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14589" y="188914"/>
            <a:ext cx="8002587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d’orientations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udgétaires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l’exercice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fr-FR" altLang="fr-F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608014" y="3698243"/>
            <a:ext cx="5135592" cy="23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162175" y="1220788"/>
            <a:ext cx="9848850" cy="490984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  <a:buSzPct val="120000"/>
              <a:defRPr/>
            </a:pPr>
            <a:r>
              <a:rPr lang="fr-FR" altLang="fr-FR" sz="2800" dirty="0" smtClean="0">
                <a:cs typeface="Arial" panose="020B0604020202020204" pitchFamily="34" charset="0"/>
              </a:rPr>
              <a:t>Les </a:t>
            </a:r>
            <a:r>
              <a:rPr lang="fr-FR" altLang="fr-FR" sz="2800" dirty="0">
                <a:cs typeface="Arial" panose="020B0604020202020204" pitchFamily="34" charset="0"/>
              </a:rPr>
              <a:t>charges </a:t>
            </a:r>
            <a:r>
              <a:rPr lang="fr-FR" altLang="fr-FR" sz="2800" dirty="0" smtClean="0">
                <a:cs typeface="Arial" panose="020B0604020202020204" pitchFamily="34" charset="0"/>
              </a:rPr>
              <a:t>à caractère général</a:t>
            </a:r>
          </a:p>
          <a:p>
            <a:pPr marL="800100" lvl="1" indent="-342900" algn="l">
              <a:spcBef>
                <a:spcPct val="0"/>
              </a:spcBef>
              <a:buSzPct val="120000"/>
              <a:buFont typeface="Wingdings" panose="05000000000000000000" pitchFamily="2" charset="2"/>
              <a:buChar char="§"/>
              <a:defRPr/>
            </a:pPr>
            <a:endParaRPr lang="fr-FR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>
              <a:spcBef>
                <a:spcPct val="0"/>
              </a:spcBef>
              <a:buSzPct val="120000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40667" y="1708953"/>
            <a:ext cx="7664714" cy="467568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14589" y="188914"/>
            <a:ext cx="8002587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d’orientations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udgétaires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l’exercice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fr-FR" altLang="fr-F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162175" y="1220788"/>
            <a:ext cx="9848850" cy="4909848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  <a:buSzPct val="120000"/>
              <a:defRPr/>
            </a:pPr>
            <a:r>
              <a:rPr lang="fr-FR" altLang="fr-FR" sz="2800" dirty="0" smtClean="0">
                <a:cs typeface="Arial" panose="020B0604020202020204" pitchFamily="34" charset="0"/>
              </a:rPr>
              <a:t>Les charges de personnel</a:t>
            </a:r>
          </a:p>
          <a:p>
            <a:pPr marL="800100" lvl="1" indent="-342900" algn="l">
              <a:spcBef>
                <a:spcPct val="0"/>
              </a:spcBef>
              <a:buSzPct val="120000"/>
              <a:buFont typeface="Arial" panose="020B0604020202020204" pitchFamily="34" charset="0"/>
              <a:buChar char="•"/>
              <a:defRPr/>
            </a:pPr>
            <a:endParaRPr lang="fr-FR" altLang="fr-FR" sz="24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fr-FR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spcBef>
                <a:spcPct val="0"/>
              </a:spcBef>
              <a:buSzPct val="120000"/>
              <a:buFont typeface="Wingdings" panose="05000000000000000000" pitchFamily="2" charset="2"/>
              <a:buChar char="§"/>
              <a:defRPr/>
            </a:pPr>
            <a:endParaRPr lang="fr-FR" alt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>
              <a:spcBef>
                <a:spcPct val="0"/>
              </a:spcBef>
              <a:buSzPct val="120000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14589" y="188914"/>
            <a:ext cx="8002587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d’orientations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udgétaires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l’exercice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fr-FR" altLang="fr-F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2469" y="1757632"/>
            <a:ext cx="7625092" cy="43730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616" y="1142468"/>
            <a:ext cx="1000945" cy="12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162175" y="1220788"/>
            <a:ext cx="9848850" cy="5199062"/>
          </a:xfrm>
        </p:spPr>
        <p:txBody>
          <a:bodyPr/>
          <a:lstStyle/>
          <a:p>
            <a:pPr algn="l"/>
            <a:r>
              <a:rPr lang="fr-FR" sz="2800" dirty="0" smtClean="0">
                <a:latin typeface="+mj-lt"/>
              </a:rPr>
              <a:t>Les dépenses d’investissement</a:t>
            </a:r>
            <a:endParaRPr lang="fr-FR" sz="28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14589" y="188914"/>
            <a:ext cx="8002587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d’orientations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udgétaires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l’exercice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fr-FR" altLang="fr-F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454817"/>
              </p:ext>
            </p:extLst>
          </p:nvPr>
        </p:nvGraphicFramePr>
        <p:xfrm>
          <a:off x="2963863" y="1947863"/>
          <a:ext cx="6262687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6262799" imgH="2959847" progId="Word.Document.12">
                  <p:embed/>
                </p:oleObj>
              </mc:Choice>
              <mc:Fallback>
                <p:oleObj name="Document" r:id="rId3" imgW="6262799" imgH="29598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3863" y="1947863"/>
                        <a:ext cx="6262687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64" y="2128770"/>
            <a:ext cx="501670" cy="4109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87" y="2539745"/>
            <a:ext cx="360000" cy="36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15" y="3297429"/>
            <a:ext cx="1836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162175" y="1220788"/>
            <a:ext cx="9848850" cy="5199062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latin typeface="+mj-lt"/>
              </a:rPr>
              <a:t>Le capital restant dû :</a:t>
            </a:r>
            <a:endParaRPr lang="fr-FR" sz="2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14589" y="188914"/>
            <a:ext cx="8002587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d’orientations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udgétaires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l’exercice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fr-FR" altLang="fr-F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644" y="2123664"/>
            <a:ext cx="6474940" cy="22259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03" y="4824859"/>
            <a:ext cx="1222360" cy="85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162175" y="1220788"/>
            <a:ext cx="9848850" cy="5199062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>
                <a:latin typeface="+mj-lt"/>
              </a:rPr>
              <a:t>Les épargnes :</a:t>
            </a:r>
            <a:endParaRPr lang="fr-FR" sz="2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14589" y="188914"/>
            <a:ext cx="8002587" cy="777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d’orientations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udgétaires </a:t>
            </a: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l’exercice </a:t>
            </a:r>
            <a:r>
              <a:rPr lang="fr-FR" altLang="fr-F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fr-FR" altLang="fr-F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80192" y="2125344"/>
            <a:ext cx="5533365" cy="34763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913" y="1953507"/>
            <a:ext cx="889926" cy="8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55</Words>
  <Application>Microsoft Office PowerPoint</Application>
  <PresentationFormat>Grand écran</PresentationFormat>
  <Paragraphs>27</Paragraphs>
  <Slides>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Wingdings</vt:lpstr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sjanaud</dc:creator>
  <cp:lastModifiedBy>SDIS Mme Cordenod</cp:lastModifiedBy>
  <cp:revision>99</cp:revision>
  <cp:lastPrinted>2021-02-22T07:55:02Z</cp:lastPrinted>
  <dcterms:created xsi:type="dcterms:W3CDTF">2019-10-02T14:55:26Z</dcterms:created>
  <dcterms:modified xsi:type="dcterms:W3CDTF">2021-02-22T07:57:00Z</dcterms:modified>
</cp:coreProperties>
</file>